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9" r:id="rId3"/>
    <p:sldId id="266" r:id="rId4"/>
    <p:sldId id="260" r:id="rId5"/>
    <p:sldId id="261" r:id="rId6"/>
    <p:sldId id="262" r:id="rId7"/>
    <p:sldId id="263" r:id="rId8"/>
    <p:sldId id="264" r:id="rId9"/>
    <p:sldId id="265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4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34926E-33E2-4A00-976E-A147EED433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8DAFCD-758B-4B99-9B7C-44640622C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DD6AA-0C45-4996-82D3-C22972ACB493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E37353-348E-47DD-BE62-D5706B859B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56A828-E214-4A6C-B805-BB7419B25A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D9B35-AF4C-481E-8C3A-A8B426B98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109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C1F81-1A81-45A7-84C9-58266ED07174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F5DD5-6117-4B4A-97BC-A07061078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01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A34DE-3BDA-46B1-92C0-F51E73E76B75}" type="datetime1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36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09B0-1071-4E47-86D4-A8A5226D9EA7}" type="datetime1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89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9BD7-1473-47C6-B27F-F7C589FC87C4}" type="datetime1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72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2C5A-E8F2-4C30-A4DD-E15D19AF74D2}" type="datetime1">
              <a:rPr lang="en-GB" smtClean="0"/>
              <a:t>22/03/2020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2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D88E-6BBF-49B6-98D8-E726E8AAD6C0}" type="datetime1">
              <a:rPr lang="en-GB" smtClean="0"/>
              <a:t>22/03/2020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097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CA86-62D4-4A0E-9E1F-D2795864D608}" type="datetime1">
              <a:rPr lang="en-GB" smtClean="0"/>
              <a:t>22/03/2020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21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3B73-A79F-45AB-8D69-3BF430F12F9A}" type="datetime1">
              <a:rPr lang="en-GB" smtClean="0"/>
              <a:t>22/03/2020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9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89F2-E27C-41A3-A4F5-DBC9F15BB9EE}" type="datetime1">
              <a:rPr lang="en-GB" smtClean="0"/>
              <a:t>22/03/2020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846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1250-2FFC-4079-B80E-BE9564F4B778}" type="datetime1">
              <a:rPr lang="en-GB" smtClean="0"/>
              <a:t>22/03/2020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69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9C1A4-99F3-4A30-8651-E32B98727C67}" type="datetime1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38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B00C-FEAB-4053-B277-00132681B5E1}" type="datetime1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Business - IT Alignment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15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D4B6F-91A6-43B0-9A24-203C24371599}" type="datetime1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Business - IT Alignment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DB287-C75F-4C88-959A-2C82E7C62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19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6504F0-111E-4CE1-9CBC-B9964D65B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5653"/>
            <a:ext cx="9906000" cy="5792347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377680" y="279856"/>
            <a:ext cx="51506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F81D6C-340C-4469-ACEB-C34380C9E1EA}"/>
              </a:ext>
            </a:extLst>
          </p:cNvPr>
          <p:cNvSpPr/>
          <p:nvPr/>
        </p:nvSpPr>
        <p:spPr>
          <a:xfrm>
            <a:off x="661737" y="5101389"/>
            <a:ext cx="4738370" cy="129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BD10AC0-DBE4-4DB1-9E2C-11215F825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630502"/>
              </p:ext>
            </p:extLst>
          </p:nvPr>
        </p:nvGraphicFramePr>
        <p:xfrm>
          <a:off x="918276" y="5380683"/>
          <a:ext cx="4327492" cy="741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rgbClr val="000000">
                      <a:alpha val="14000"/>
                    </a:srgbClr>
                  </a:outerShdw>
                </a:effectLst>
                <a:tableStyleId>{2D5ABB26-0587-4C30-8999-92F81FD0307C}</a:tableStyleId>
              </a:tblPr>
              <a:tblGrid>
                <a:gridCol w="2239718">
                  <a:extLst>
                    <a:ext uri="{9D8B030D-6E8A-4147-A177-3AD203B41FA5}">
                      <a16:colId xmlns:a16="http://schemas.microsoft.com/office/drawing/2014/main" val="391865313"/>
                    </a:ext>
                  </a:extLst>
                </a:gridCol>
                <a:gridCol w="2087774">
                  <a:extLst>
                    <a:ext uri="{9D8B030D-6E8A-4147-A177-3AD203B41FA5}">
                      <a16:colId xmlns:a16="http://schemas.microsoft.com/office/drawing/2014/main" val="1595741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Roboto" pitchFamily="2" charset="0"/>
                          <a:ea typeface="Roboto" pitchFamily="2" charset="0"/>
                        </a:rPr>
                        <a:t>Business department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Roboto" pitchFamily="2" charset="0"/>
                          <a:ea typeface="Roboto" pitchFamily="2" charset="0"/>
                        </a:rPr>
                        <a:t>Sales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5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Roboto" pitchFamily="2" charset="0"/>
                          <a:ea typeface="Roboto" pitchFamily="2" charset="0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Roboto" pitchFamily="2" charset="0"/>
                          <a:ea typeface="Roboto" pitchFamily="2" charset="0"/>
                        </a:rPr>
                        <a:t>14/03/2019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418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19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2747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Action Item Status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2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5B1F7F-D2A0-458C-9819-198491DB9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729703"/>
              </p:ext>
            </p:extLst>
          </p:nvPr>
        </p:nvGraphicFramePr>
        <p:xfrm>
          <a:off x="348723" y="1131870"/>
          <a:ext cx="9052559" cy="50444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42102">
                  <a:extLst>
                    <a:ext uri="{9D8B030D-6E8A-4147-A177-3AD203B41FA5}">
                      <a16:colId xmlns:a16="http://schemas.microsoft.com/office/drawing/2014/main" val="2181157860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42756372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65407275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55862579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1341122134"/>
                    </a:ext>
                  </a:extLst>
                </a:gridCol>
                <a:gridCol w="2162282">
                  <a:extLst>
                    <a:ext uri="{9D8B030D-6E8A-4147-A177-3AD203B41FA5}">
                      <a16:colId xmlns:a16="http://schemas.microsoft.com/office/drawing/2014/main" val="21001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Update the priorities of the small development demands according to the new strategic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Alignment meeting in Jan 2019.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24/03/2019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Emma 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In progress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Depends on new sales targets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6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85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8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1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1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3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1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0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44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054288"/>
                  </a:ext>
                </a:extLst>
              </a:tr>
            </a:tbl>
          </a:graphicData>
        </a:graphic>
      </p:graphicFrame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F041AFA-AC5C-4C01-B57B-E1E4BCD4E9E8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Start with the review of the action items; it improves trust and credibility, also enhances the importance of the meeting</a:t>
            </a:r>
          </a:p>
        </p:txBody>
      </p:sp>
    </p:spTree>
    <p:extLst>
      <p:ext uri="{BB962C8B-B14F-4D97-AF65-F5344CB8AC3E}">
        <p14:creationId xmlns:p14="http://schemas.microsoft.com/office/powerpoint/2010/main" val="105070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2834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Strategy Alignment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3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5B1F7F-D2A0-458C-9819-198491DB9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628349"/>
              </p:ext>
            </p:extLst>
          </p:nvPr>
        </p:nvGraphicFramePr>
        <p:xfrm>
          <a:off x="348723" y="1131870"/>
          <a:ext cx="9052560" cy="33934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50417">
                  <a:extLst>
                    <a:ext uri="{9D8B030D-6E8A-4147-A177-3AD203B41FA5}">
                      <a16:colId xmlns:a16="http://schemas.microsoft.com/office/drawing/2014/main" val="2181157860"/>
                    </a:ext>
                  </a:extLst>
                </a:gridCol>
                <a:gridCol w="3323020">
                  <a:extLst>
                    <a:ext uri="{9D8B030D-6E8A-4147-A177-3AD203B41FA5}">
                      <a16:colId xmlns:a16="http://schemas.microsoft.com/office/drawing/2014/main" val="427563721"/>
                    </a:ext>
                  </a:extLst>
                </a:gridCol>
                <a:gridCol w="2179123">
                  <a:extLst>
                    <a:ext uri="{9D8B030D-6E8A-4147-A177-3AD203B41FA5}">
                      <a16:colId xmlns:a16="http://schemas.microsoft.com/office/drawing/2014/main" val="2654072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Business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IT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Establish partnership with the top three retailers to increase customer base with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Build flexible workflow systems to connect to partner APIs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Project is prepared, waiting for approval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6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85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8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1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1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34022"/>
                  </a:ext>
                </a:extLst>
              </a:tr>
            </a:tbl>
          </a:graphicData>
        </a:graphic>
      </p:graphicFrame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22E3EF5F-9723-4057-9F74-88F92CCA031F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Quick review of the business and IT strategy alignment; supports focus; also an opportunity to discuss any current or expected changes in strategy or actions</a:t>
            </a:r>
          </a:p>
        </p:txBody>
      </p:sp>
    </p:spTree>
    <p:extLst>
      <p:ext uri="{BB962C8B-B14F-4D97-AF65-F5344CB8AC3E}">
        <p14:creationId xmlns:p14="http://schemas.microsoft.com/office/powerpoint/2010/main" val="356796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Demands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4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5B1F7F-D2A0-458C-9819-198491DB9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892605"/>
              </p:ext>
            </p:extLst>
          </p:nvPr>
        </p:nvGraphicFramePr>
        <p:xfrm>
          <a:off x="348723" y="1131870"/>
          <a:ext cx="9052561" cy="49326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13302">
                  <a:extLst>
                    <a:ext uri="{9D8B030D-6E8A-4147-A177-3AD203B41FA5}">
                      <a16:colId xmlns:a16="http://schemas.microsoft.com/office/drawing/2014/main" val="218115786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415239910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427563721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65407275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3908027928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1271831688"/>
                    </a:ext>
                  </a:extLst>
                </a:gridCol>
                <a:gridCol w="1090078">
                  <a:extLst>
                    <a:ext uri="{9D8B030D-6E8A-4147-A177-3AD203B41FA5}">
                      <a16:colId xmlns:a16="http://schemas.microsoft.com/office/drawing/2014/main" val="3598048245"/>
                    </a:ext>
                  </a:extLst>
                </a:gridCol>
                <a:gridCol w="1548456">
                  <a:extLst>
                    <a:ext uri="{9D8B030D-6E8A-4147-A177-3AD203B41FA5}">
                      <a16:colId xmlns:a16="http://schemas.microsoft.com/office/drawing/2014/main" val="154139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err="1">
                          <a:latin typeface="Roboto" pitchFamily="2" charset="0"/>
                          <a:ea typeface="Roboto" pitchFamily="2" charset="0"/>
                        </a:rPr>
                        <a:t>Prio</a:t>
                      </a:r>
                      <a:endParaRPr lang="en-US" sz="1200" b="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lt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Resp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D-123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Customer tax ID on the front-end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OK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John Doe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17/05/2019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Project P-1219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D-223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New design of the order 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Delay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Jane Doe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Probably too expensive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6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5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6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2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2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44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2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70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336729"/>
                  </a:ext>
                </a:extLst>
              </a:tr>
            </a:tbl>
          </a:graphicData>
        </a:graphic>
      </p:graphicFrame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93736AC8-6B6C-47A9-8C8B-715B7EB8D112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Review the demands, especially the priorities and the status; if a years old demand still has a low priority, consider deleting</a:t>
            </a:r>
          </a:p>
        </p:txBody>
      </p:sp>
    </p:spTree>
    <p:extLst>
      <p:ext uri="{BB962C8B-B14F-4D97-AF65-F5344CB8AC3E}">
        <p14:creationId xmlns:p14="http://schemas.microsoft.com/office/powerpoint/2010/main" val="1757964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1327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Projects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5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5B1F7F-D2A0-458C-9819-198491DB9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322969"/>
              </p:ext>
            </p:extLst>
          </p:nvPr>
        </p:nvGraphicFramePr>
        <p:xfrm>
          <a:off x="348723" y="1131870"/>
          <a:ext cx="9052559" cy="48412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927">
                  <a:extLst>
                    <a:ext uri="{9D8B030D-6E8A-4147-A177-3AD203B41FA5}">
                      <a16:colId xmlns:a16="http://schemas.microsoft.com/office/drawing/2014/main" val="2181157860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4152399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654072750"/>
                    </a:ext>
                  </a:extLst>
                </a:gridCol>
                <a:gridCol w="900338">
                  <a:extLst>
                    <a:ext uri="{9D8B030D-6E8A-4147-A177-3AD203B41FA5}">
                      <a16:colId xmlns:a16="http://schemas.microsoft.com/office/drawing/2014/main" val="3908027928"/>
                    </a:ext>
                  </a:extLst>
                </a:gridCol>
                <a:gridCol w="988404">
                  <a:extLst>
                    <a:ext uri="{9D8B030D-6E8A-4147-A177-3AD203B41FA5}">
                      <a16:colId xmlns:a16="http://schemas.microsoft.com/office/drawing/2014/main" val="1271831688"/>
                    </a:ext>
                  </a:extLst>
                </a:gridCol>
                <a:gridCol w="1059732">
                  <a:extLst>
                    <a:ext uri="{9D8B030D-6E8A-4147-A177-3AD203B41FA5}">
                      <a16:colId xmlns:a16="http://schemas.microsoft.com/office/drawing/2014/main" val="3598048245"/>
                    </a:ext>
                  </a:extLst>
                </a:gridCol>
                <a:gridCol w="2985708">
                  <a:extLst>
                    <a:ext uri="{9D8B030D-6E8A-4147-A177-3AD203B41FA5}">
                      <a16:colId xmlns:a16="http://schemas.microsoft.com/office/drawing/2014/main" val="154139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Project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lt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Risks, 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P-1219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Front-end extension v2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UAT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OK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John Doe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24/05/2019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- One more tester is needed from the sales team</a:t>
                      </a:r>
                    </a:p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- IT should provide support on Sunday as well, budget is not available yet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5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3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2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89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44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9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02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5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kern="1200" dirty="0">
                        <a:solidFill>
                          <a:schemeClr val="dk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68621"/>
                  </a:ext>
                </a:extLst>
              </a:tr>
            </a:tbl>
          </a:graphicData>
        </a:graphic>
      </p:graphicFrame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114C941-E197-4130-9BF2-2B316CCA6E7F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Review the projects, but don’t take over the PM role; if needed, invite the PM or PMs to their part</a:t>
            </a:r>
          </a:p>
        </p:txBody>
      </p:sp>
    </p:spTree>
    <p:extLst>
      <p:ext uri="{BB962C8B-B14F-4D97-AF65-F5344CB8AC3E}">
        <p14:creationId xmlns:p14="http://schemas.microsoft.com/office/powerpoint/2010/main" val="3810301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Issues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6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5B1F7F-D2A0-458C-9819-198491DB9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12612"/>
              </p:ext>
            </p:extLst>
          </p:nvPr>
        </p:nvGraphicFramePr>
        <p:xfrm>
          <a:off x="348723" y="1112199"/>
          <a:ext cx="9052560" cy="50444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41877">
                  <a:extLst>
                    <a:ext uri="{9D8B030D-6E8A-4147-A177-3AD203B41FA5}">
                      <a16:colId xmlns:a16="http://schemas.microsoft.com/office/drawing/2014/main" val="2181157860"/>
                    </a:ext>
                  </a:extLst>
                </a:gridCol>
                <a:gridCol w="1808779">
                  <a:extLst>
                    <a:ext uri="{9D8B030D-6E8A-4147-A177-3AD203B41FA5}">
                      <a16:colId xmlns:a16="http://schemas.microsoft.com/office/drawing/2014/main" val="3415239910"/>
                    </a:ext>
                  </a:extLst>
                </a:gridCol>
                <a:gridCol w="767663">
                  <a:extLst>
                    <a:ext uri="{9D8B030D-6E8A-4147-A177-3AD203B41FA5}">
                      <a16:colId xmlns:a16="http://schemas.microsoft.com/office/drawing/2014/main" val="2654072750"/>
                    </a:ext>
                  </a:extLst>
                </a:gridCol>
                <a:gridCol w="1871733">
                  <a:extLst>
                    <a:ext uri="{9D8B030D-6E8A-4147-A177-3AD203B41FA5}">
                      <a16:colId xmlns:a16="http://schemas.microsoft.com/office/drawing/2014/main" val="1271831688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3598048245"/>
                    </a:ext>
                  </a:extLst>
                </a:gridCol>
                <a:gridCol w="2714733">
                  <a:extLst>
                    <a:ext uri="{9D8B030D-6E8A-4147-A177-3AD203B41FA5}">
                      <a16:colId xmlns:a16="http://schemas.microsoft.com/office/drawing/2014/main" val="154139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Severity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Solved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I-2323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CUST02 screen freezes randomly each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High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Coding done, test in progress, no problems so 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17/03/2019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In the meantime logout and login helps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5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3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6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2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9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2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1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7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44811"/>
                  </a:ext>
                </a:extLst>
              </a:tr>
            </a:tbl>
          </a:graphicData>
        </a:graphic>
      </p:graphicFrame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3BA02D40-6E67-4117-AA21-91F2D58D30FB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Review the operational issues and problems; severity drives the prioritization; for the business the most important is a “Solved by” date estimation</a:t>
            </a:r>
          </a:p>
        </p:txBody>
      </p:sp>
    </p:spTree>
    <p:extLst>
      <p:ext uri="{BB962C8B-B14F-4D97-AF65-F5344CB8AC3E}">
        <p14:creationId xmlns:p14="http://schemas.microsoft.com/office/powerpoint/2010/main" val="373231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4633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SLA Fulfillment – February 2019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7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5B1F7F-D2A0-458C-9819-198491DB9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901411"/>
              </p:ext>
            </p:extLst>
          </p:nvPr>
        </p:nvGraphicFramePr>
        <p:xfrm>
          <a:off x="352425" y="1112199"/>
          <a:ext cx="9048858" cy="49326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1811578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41523991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654072750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1271831688"/>
                    </a:ext>
                  </a:extLst>
                </a:gridCol>
                <a:gridCol w="2867133">
                  <a:extLst>
                    <a:ext uri="{9D8B030D-6E8A-4147-A177-3AD203B41FA5}">
                      <a16:colId xmlns:a16="http://schemas.microsoft.com/office/drawing/2014/main" val="154139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Expected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Sales Front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&lt;2s in 90% of the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1.66s in 90% of the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Continuously improves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Sales Front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Availability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99.5% during working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97.6%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Data Center outage, backup system investment proposal in progress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5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3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9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18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06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95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42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6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02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986158"/>
                  </a:ext>
                </a:extLst>
              </a:tr>
            </a:tbl>
          </a:graphicData>
        </a:graphic>
      </p:graphicFrame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A74EC35-14CB-4503-A030-91F8FCAF2A22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Review the demands, especially the priorities and the status; if a years old demand still has a low priority, consider deleting</a:t>
            </a:r>
          </a:p>
        </p:txBody>
      </p:sp>
    </p:spTree>
    <p:extLst>
      <p:ext uri="{BB962C8B-B14F-4D97-AF65-F5344CB8AC3E}">
        <p14:creationId xmlns:p14="http://schemas.microsoft.com/office/powerpoint/2010/main" val="88066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277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Financial Overview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8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5B1F7F-D2A0-458C-9819-198491DB9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418619"/>
              </p:ext>
            </p:extLst>
          </p:nvPr>
        </p:nvGraphicFramePr>
        <p:xfrm>
          <a:off x="352425" y="1112199"/>
          <a:ext cx="9048857" cy="45364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09775">
                  <a:extLst>
                    <a:ext uri="{9D8B030D-6E8A-4147-A177-3AD203B41FA5}">
                      <a16:colId xmlns:a16="http://schemas.microsoft.com/office/drawing/2014/main" val="2181157860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341523991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654072750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1271831688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802088413"/>
                    </a:ext>
                  </a:extLst>
                </a:gridCol>
                <a:gridCol w="3714857">
                  <a:extLst>
                    <a:ext uri="{9D8B030D-6E8A-4147-A177-3AD203B41FA5}">
                      <a16:colId xmlns:a16="http://schemas.microsoft.com/office/drawing/2014/main" val="154139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Budget 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Actual to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Forecast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Budget - Forecast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Roboto" pitchFamily="2" charset="0"/>
                          <a:ea typeface="Roboto" pitchFamily="2" charset="0"/>
                        </a:rPr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Small developments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30.000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30.000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According to joint prioritization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End user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12.000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3.000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14.000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- 2.000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itchFamily="2" charset="0"/>
                          <a:ea typeface="Roboto" pitchFamily="2" charset="0"/>
                        </a:rPr>
                        <a:t>Unplanned externals in the sales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3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9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47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6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98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5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6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7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42216"/>
                  </a:ext>
                </a:extLst>
              </a:tr>
            </a:tbl>
          </a:graphicData>
        </a:graphic>
      </p:graphicFrame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77DEB52-45D5-40D4-A53A-AC43CE362162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The financial review very much depends on the internal settlements; those items should be discussed, that are charged to business or should be allocated together</a:t>
            </a:r>
          </a:p>
        </p:txBody>
      </p:sp>
    </p:spTree>
    <p:extLst>
      <p:ext uri="{BB962C8B-B14F-4D97-AF65-F5344CB8AC3E}">
        <p14:creationId xmlns:p14="http://schemas.microsoft.com/office/powerpoint/2010/main" val="279489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C43E6-480B-4E79-9C53-EB834742DCE4}"/>
              </a:ext>
            </a:extLst>
          </p:cNvPr>
          <p:cNvSpPr txBox="1"/>
          <p:nvPr/>
        </p:nvSpPr>
        <p:spPr>
          <a:xfrm>
            <a:off x="276351" y="207809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Others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ECEB0-4600-4FCB-BFDA-A16EB0D2002E}"/>
              </a:ext>
            </a:extLst>
          </p:cNvPr>
          <p:cNvCxnSpPr/>
          <p:nvPr/>
        </p:nvCxnSpPr>
        <p:spPr>
          <a:xfrm>
            <a:off x="348723" y="650534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109D42-BB69-4B17-85D0-6081F64561E1}"/>
              </a:ext>
            </a:extLst>
          </p:cNvPr>
          <p:cNvCxnSpPr/>
          <p:nvPr/>
        </p:nvCxnSpPr>
        <p:spPr>
          <a:xfrm>
            <a:off x="348723" y="6454672"/>
            <a:ext cx="90525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FCE072-0E05-4A2F-B190-3E82D27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54672"/>
            <a:ext cx="3343275" cy="365125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Business - IT Alignment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105EF0-3BE1-4C9B-879D-FC17B1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454672"/>
            <a:ext cx="2228850" cy="365125"/>
          </a:xfrm>
        </p:spPr>
        <p:txBody>
          <a:bodyPr/>
          <a:lstStyle/>
          <a:p>
            <a:fld id="{E32DB287-C75F-4C88-959A-2C82E7C623E3}" type="slidenum">
              <a:rPr lang="en-GB" smtClean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9</a:t>
            </a:fld>
            <a:endParaRPr lang="en-GB">
              <a:solidFill>
                <a:schemeClr val="accent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E4F1C34-A80F-497A-A26D-B278797A7AEE}"/>
              </a:ext>
            </a:extLst>
          </p:cNvPr>
          <p:cNvSpPr/>
          <p:nvPr/>
        </p:nvSpPr>
        <p:spPr>
          <a:xfrm>
            <a:off x="6624638" y="4970861"/>
            <a:ext cx="2886075" cy="1344630"/>
          </a:xfrm>
          <a:prstGeom prst="wedgeRoundRectCallout">
            <a:avLst>
              <a:gd name="adj1" fmla="val -41295"/>
              <a:gd name="adj2" fmla="val -93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50000"/>
                <a:tint val="90000"/>
                <a:satMod val="1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Any other topics to discuss; even if there is no foreseen item, keep the empty slide to provoke ideas, comments, request, proposals</a:t>
            </a:r>
          </a:p>
        </p:txBody>
      </p:sp>
    </p:spTree>
    <p:extLst>
      <p:ext uri="{BB962C8B-B14F-4D97-AF65-F5344CB8AC3E}">
        <p14:creationId xmlns:p14="http://schemas.microsoft.com/office/powerpoint/2010/main" val="39930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216</TotalTime>
  <Words>536</Words>
  <Application>Microsoft Office PowerPoint</Application>
  <PresentationFormat>A4 Paper (210x297 mm)</PresentationFormat>
  <Paragraphs>139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upify IT Ltd.</dc:creator>
  <cp:lastModifiedBy>upify IT Ltd.</cp:lastModifiedBy>
  <cp:revision>51</cp:revision>
  <dcterms:created xsi:type="dcterms:W3CDTF">2019-02-26T11:24:49Z</dcterms:created>
  <dcterms:modified xsi:type="dcterms:W3CDTF">2020-03-22T17:07:32Z</dcterms:modified>
</cp:coreProperties>
</file>